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gWLVSlV6mjOkxBt+y/Y7i76HQq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0416BA-97DD-41F4-B023-40CEE78FC7FB}">
  <a:tblStyle styleId="{E60416BA-97DD-41F4-B023-40CEE78FC7FB}" styleName="Table_0">
    <a:wholeTbl>
      <a:tcTxStyle b="off" i="off">
        <a:font>
          <a:latin typeface="Tenorite"/>
          <a:ea typeface="Tenorite"/>
          <a:cs typeface="Tenorite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Tenorite"/>
          <a:ea typeface="Tenorite"/>
          <a:cs typeface="Tenorite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type="ctrTitle"/>
          </p:nvPr>
        </p:nvSpPr>
        <p:spPr>
          <a:xfrm>
            <a:off x="6441918" y="3329790"/>
            <a:ext cx="4941771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41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body"/>
          </p:nvPr>
        </p:nvSpPr>
        <p:spPr>
          <a:xfrm>
            <a:off x="838200" y="2705177"/>
            <a:ext cx="5733772" cy="44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50"/>
          <p:cNvSpPr txBox="1"/>
          <p:nvPr>
            <p:ph idx="2" type="body"/>
          </p:nvPr>
        </p:nvSpPr>
        <p:spPr>
          <a:xfrm>
            <a:off x="838199" y="3154166"/>
            <a:ext cx="5733773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0"/>
          <p:cNvSpPr txBox="1"/>
          <p:nvPr>
            <p:ph idx="3" type="body"/>
          </p:nvPr>
        </p:nvSpPr>
        <p:spPr>
          <a:xfrm>
            <a:off x="7887108" y="2705177"/>
            <a:ext cx="3943627" cy="44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50"/>
          <p:cNvSpPr txBox="1"/>
          <p:nvPr>
            <p:ph idx="4" type="body"/>
          </p:nvPr>
        </p:nvSpPr>
        <p:spPr>
          <a:xfrm>
            <a:off x="7887107" y="3164867"/>
            <a:ext cx="3943627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50"/>
          <p:cNvSpPr txBox="1"/>
          <p:nvPr>
            <p:ph idx="11" type="ftr"/>
          </p:nvPr>
        </p:nvSpPr>
        <p:spPr>
          <a:xfrm>
            <a:off x="84398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50"/>
          <p:cNvPicPr preferRelativeResize="0"/>
          <p:nvPr/>
        </p:nvPicPr>
        <p:blipFill rotWithShape="1">
          <a:blip r:embed="rId2">
            <a:alphaModFix/>
          </a:blip>
          <a:srcRect b="73496" l="18645" r="28732" t="319"/>
          <a:stretch/>
        </p:blipFill>
        <p:spPr>
          <a:xfrm flipH="1" rot="10800000">
            <a:off x="6308436" y="-11"/>
            <a:ext cx="5883564" cy="23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1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85" name="Google Shape;85;p51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51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7" name="Google Shape;87;p51"/>
          <p:cNvSpPr txBox="1"/>
          <p:nvPr>
            <p:ph type="title"/>
          </p:nvPr>
        </p:nvSpPr>
        <p:spPr>
          <a:xfrm>
            <a:off x="838200" y="3535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1"/>
          <p:cNvSpPr txBox="1"/>
          <p:nvPr>
            <p:ph idx="11" type="ftr"/>
          </p:nvPr>
        </p:nvSpPr>
        <p:spPr>
          <a:xfrm>
            <a:off x="8382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1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type="title">
  <p:cSld name="TITLE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2"/>
          <p:cNvSpPr txBox="1"/>
          <p:nvPr>
            <p:ph idx="1" type="subTitle"/>
          </p:nvPr>
        </p:nvSpPr>
        <p:spPr>
          <a:xfrm>
            <a:off x="4267200" y="3238103"/>
            <a:ext cx="4179570" cy="28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3" name="Google Shape;9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2"/>
          <p:cNvSpPr txBox="1"/>
          <p:nvPr>
            <p:ph idx="11" type="ftr"/>
          </p:nvPr>
        </p:nvSpPr>
        <p:spPr>
          <a:xfrm>
            <a:off x="4267200" y="6356350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2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53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3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3"/>
          <p:cNvSpPr txBox="1"/>
          <p:nvPr>
            <p:ph idx="1" type="body"/>
          </p:nvPr>
        </p:nvSpPr>
        <p:spPr>
          <a:xfrm>
            <a:off x="1333500" y="2674013"/>
            <a:ext cx="2895600" cy="3269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53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" name="Google Shape;20;p42"/>
          <p:cNvGrpSpPr/>
          <p:nvPr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21" name="Google Shape;21;p4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" name="Google Shape;23;p42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" name="Google Shape;24;p42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LcPeriod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42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2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" type="body"/>
          </p:nvPr>
        </p:nvSpPr>
        <p:spPr>
          <a:xfrm>
            <a:off x="1322388" y="2763078"/>
            <a:ext cx="7288212" cy="340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2" name="Google Shape;32;p43"/>
          <p:cNvGrpSpPr/>
          <p:nvPr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33" name="Google Shape;33;p43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43"/>
            <p:cNvCxnSpPr/>
            <p:nvPr/>
          </p:nvCxnSpPr>
          <p:spPr>
            <a:xfrm flipH="1">
              <a:off x="9381744" y="-25401"/>
              <a:ext cx="2810256" cy="688340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35" name="Google Shape;35;p43"/>
          <p:cNvCxnSpPr/>
          <p:nvPr/>
        </p:nvCxnSpPr>
        <p:spPr>
          <a:xfrm flipH="1" rot="10800000">
            <a:off x="-1" y="-25403"/>
            <a:ext cx="1210573" cy="204816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43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4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" name="Google Shape;40;p44"/>
          <p:cNvGrpSpPr/>
          <p:nvPr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41" name="Google Shape;41;p44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44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5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5" name="Google Shape;45;p45"/>
          <p:cNvCxnSpPr/>
          <p:nvPr/>
        </p:nvCxnSpPr>
        <p:spPr>
          <a:xfrm>
            <a:off x="3990667" y="0"/>
            <a:ext cx="1126278" cy="25122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45"/>
          <p:cNvSpPr/>
          <p:nvPr>
            <p:ph idx="2" type="pic"/>
          </p:nvPr>
        </p:nvSpPr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3">
  <p:cSld name="Section Break 3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 txBox="1"/>
          <p:nvPr>
            <p:ph type="ctrTitle"/>
          </p:nvPr>
        </p:nvSpPr>
        <p:spPr>
          <a:xfrm>
            <a:off x="6991350" y="406400"/>
            <a:ext cx="4179570" cy="34579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" name="Google Shape;4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7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093633" cy="39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7"/>
          <p:cNvSpPr txBox="1"/>
          <p:nvPr>
            <p:ph type="title"/>
          </p:nvPr>
        </p:nvSpPr>
        <p:spPr>
          <a:xfrm>
            <a:off x="2933700" y="568961"/>
            <a:ext cx="8420100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" type="body"/>
          </p:nvPr>
        </p:nvSpPr>
        <p:spPr>
          <a:xfrm>
            <a:off x="2933700" y="2797255"/>
            <a:ext cx="3924300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47"/>
          <p:cNvSpPr txBox="1"/>
          <p:nvPr>
            <p:ph idx="2" type="body"/>
          </p:nvPr>
        </p:nvSpPr>
        <p:spPr>
          <a:xfrm>
            <a:off x="2933700" y="3251596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7"/>
          <p:cNvSpPr txBox="1"/>
          <p:nvPr>
            <p:ph idx="3" type="body"/>
          </p:nvPr>
        </p:nvSpPr>
        <p:spPr>
          <a:xfrm>
            <a:off x="7410173" y="2797255"/>
            <a:ext cx="3943627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47"/>
          <p:cNvSpPr txBox="1"/>
          <p:nvPr>
            <p:ph idx="4" type="body"/>
          </p:nvPr>
        </p:nvSpPr>
        <p:spPr>
          <a:xfrm>
            <a:off x="7410173" y="3251595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7"/>
          <p:cNvSpPr txBox="1"/>
          <p:nvPr>
            <p:ph idx="11" type="ftr"/>
          </p:nvPr>
        </p:nvSpPr>
        <p:spPr>
          <a:xfrm>
            <a:off x="296926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7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48"/>
          <p:cNvCxnSpPr/>
          <p:nvPr/>
        </p:nvCxnSpPr>
        <p:spPr>
          <a:xfrm rot="10800000">
            <a:off x="3094182" y="0"/>
            <a:ext cx="1745673" cy="38977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48"/>
          <p:cNvSpPr txBox="1"/>
          <p:nvPr>
            <p:ph type="title"/>
          </p:nvPr>
        </p:nvSpPr>
        <p:spPr>
          <a:xfrm>
            <a:off x="5476874" y="1671639"/>
            <a:ext cx="5884027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8"/>
          <p:cNvSpPr/>
          <p:nvPr>
            <p:ph idx="2" type="pic"/>
          </p:nvPr>
        </p:nvSpPr>
        <p:spPr>
          <a:xfrm>
            <a:off x="-28230" y="-9144"/>
            <a:ext cx="5481955" cy="6876288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48"/>
          <p:cNvSpPr txBox="1"/>
          <p:nvPr>
            <p:ph idx="11" type="ftr"/>
          </p:nvPr>
        </p:nvSpPr>
        <p:spPr>
          <a:xfrm>
            <a:off x="825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48"/>
          <p:cNvSpPr txBox="1"/>
          <p:nvPr>
            <p:ph idx="1" type="body"/>
          </p:nvPr>
        </p:nvSpPr>
        <p:spPr>
          <a:xfrm>
            <a:off x="5453725" y="3660774"/>
            <a:ext cx="5907176" cy="253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9"/>
          <p:cNvSpPr txBox="1"/>
          <p:nvPr>
            <p:ph type="title"/>
          </p:nvPr>
        </p:nvSpPr>
        <p:spPr>
          <a:xfrm>
            <a:off x="838201" y="895350"/>
            <a:ext cx="3247662" cy="1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9"/>
          <p:cNvSpPr txBox="1"/>
          <p:nvPr>
            <p:ph idx="1" type="body"/>
          </p:nvPr>
        </p:nvSpPr>
        <p:spPr>
          <a:xfrm>
            <a:off x="838200" y="2813049"/>
            <a:ext cx="3247662" cy="32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49"/>
          <p:cNvSpPr txBox="1"/>
          <p:nvPr>
            <p:ph idx="11" type="ftr"/>
          </p:nvPr>
        </p:nvSpPr>
        <p:spPr>
          <a:xfrm>
            <a:off x="731615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" name="Google Shape;71;p49"/>
          <p:cNvGrpSpPr/>
          <p:nvPr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72" name="Google Shape;72;p49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49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4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2.jpg"/><Relationship Id="rId5" Type="http://schemas.openxmlformats.org/officeDocument/2006/relationships/image" Target="../media/image46.jpg"/><Relationship Id="rId6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ctrTitle"/>
          </p:nvPr>
        </p:nvSpPr>
        <p:spPr>
          <a:xfrm>
            <a:off x="7743217" y="1039561"/>
            <a:ext cx="4057704" cy="52445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/>
              <a:t>EASY TRAITS</a:t>
            </a:r>
            <a:br>
              <a:rPr lang="en-US" sz="1600"/>
            </a:br>
            <a:r>
              <a:rPr lang="en-US" sz="1600"/>
              <a:t>ISADORA FLUCK</a:t>
            </a:r>
            <a:br>
              <a:rPr lang="en-US" sz="1600"/>
            </a:br>
            <a:r>
              <a:rPr lang="en-US" sz="1600"/>
              <a:t>MICHELLE RAMIREZ</a:t>
            </a:r>
            <a:br>
              <a:rPr lang="en-US" sz="1600"/>
            </a:br>
            <a:r>
              <a:rPr lang="en-US" sz="1600"/>
              <a:t>EKATERINA NEPOVINNYKH</a:t>
            </a:r>
            <a:br>
              <a:rPr lang="en-US" sz="1600"/>
            </a:br>
            <a:r>
              <a:rPr lang="en-US" sz="1600"/>
              <a:t>S M RAYEED</a:t>
            </a:r>
            <a:br>
              <a:rPr lang="en-US" sz="1600"/>
            </a:br>
            <a:r>
              <a:rPr lang="en-US" sz="1600"/>
              <a:t>JENNIFER GIRÓN</a:t>
            </a:r>
            <a:br>
              <a:rPr lang="en-US" sz="1600"/>
            </a:br>
            <a:r>
              <a:rPr lang="en-US" sz="1600"/>
              <a:t>DHANYAPRIYA SOMASUNDARAM</a:t>
            </a:r>
            <a:br>
              <a:rPr lang="en-US" sz="1600"/>
            </a:br>
            <a:r>
              <a:rPr lang="en-US" sz="1600"/>
              <a:t>HOJIN YOO</a:t>
            </a:r>
            <a:br>
              <a:rPr lang="en-US" sz="1600"/>
            </a:br>
            <a:r>
              <a:rPr lang="en-US" sz="1600"/>
              <a:t>SYDNE RECORD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422" y="1835088"/>
            <a:ext cx="11529156" cy="478726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/>
          <p:nvPr>
            <p:ph type="title"/>
          </p:nvPr>
        </p:nvSpPr>
        <p:spPr>
          <a:xfrm>
            <a:off x="-967525" y="622190"/>
            <a:ext cx="578533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5</a:t>
            </a:r>
            <a:br>
              <a:rPr lang="en-US"/>
            </a:br>
            <a:r>
              <a:rPr lang="en-US"/>
              <a:t>ROTATE VERTICALLY</a:t>
            </a:r>
            <a:br>
              <a:rPr lang="en-US"/>
            </a:br>
            <a:r>
              <a:rPr lang="en-US" sz="1600"/>
              <a:t>(OPTIMIZE RECTANGLE AREA)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>
            <p:ph type="title"/>
          </p:nvPr>
        </p:nvSpPr>
        <p:spPr>
          <a:xfrm>
            <a:off x="388192" y="12590"/>
            <a:ext cx="8116711" cy="5108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WHAT WE DID – 6 - EDGE DETECTION </a:t>
            </a:r>
            <a:r>
              <a:rPr lang="en-US" sz="1600"/>
              <a:t>(PREWITT)</a:t>
            </a:r>
            <a:endParaRPr/>
          </a:p>
        </p:txBody>
      </p:sp>
      <p:pic>
        <p:nvPicPr>
          <p:cNvPr id="198" name="Google Shape;1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192" y="523451"/>
            <a:ext cx="11415615" cy="307318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 txBox="1"/>
          <p:nvPr/>
        </p:nvSpPr>
        <p:spPr>
          <a:xfrm>
            <a:off x="469811" y="3698042"/>
            <a:ext cx="5466303" cy="4094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THE BEST: CANNY, SOBEL, </a:t>
            </a:r>
            <a:r>
              <a:rPr b="1"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PREWITT</a:t>
            </a:r>
            <a:endParaRPr/>
          </a:p>
        </p:txBody>
      </p:sp>
      <p:sp>
        <p:nvSpPr>
          <p:cNvPr id="200" name="Google Shape;200;p11"/>
          <p:cNvSpPr txBox="1"/>
          <p:nvPr/>
        </p:nvSpPr>
        <p:spPr>
          <a:xfrm>
            <a:off x="469810" y="4379977"/>
            <a:ext cx="5466303" cy="4094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ALL EDGES EXTRACT THE CONTOURS AND KEEP THE LARGEST ONE (“PERIMETER”)</a:t>
            </a:r>
            <a:endParaRPr/>
          </a:p>
        </p:txBody>
      </p:sp>
      <p:pic>
        <p:nvPicPr>
          <p:cNvPr id="201" name="Google Shape;20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6012" y="3698042"/>
            <a:ext cx="5526177" cy="299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61" y="5061912"/>
            <a:ext cx="32004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192" y="523451"/>
            <a:ext cx="11415615" cy="307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56" y="3596640"/>
            <a:ext cx="11218651" cy="325421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2"/>
          <p:cNvSpPr txBox="1"/>
          <p:nvPr/>
        </p:nvSpPr>
        <p:spPr>
          <a:xfrm>
            <a:off x="388192" y="12590"/>
            <a:ext cx="8116711" cy="5108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WE DID – 6 - EDGE DETECTION </a:t>
            </a:r>
            <a:r>
              <a:rPr lang="en-US"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(PREWITT)</a:t>
            </a:r>
            <a:endParaRPr sz="2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2960" y="1225431"/>
            <a:ext cx="2769620" cy="523842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>
            <p:ph type="title"/>
          </p:nvPr>
        </p:nvSpPr>
        <p:spPr>
          <a:xfrm>
            <a:off x="-967525" y="622190"/>
            <a:ext cx="578533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7</a:t>
            </a:r>
            <a:br>
              <a:rPr lang="en-US"/>
            </a:br>
            <a:r>
              <a:rPr lang="en-US"/>
              <a:t>“LANDMARKS” </a:t>
            </a:r>
            <a:br>
              <a:rPr lang="en-US"/>
            </a:br>
            <a:endParaRPr/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4">
            <a:alphaModFix/>
          </a:blip>
          <a:srcRect b="0" l="15433" r="66635" t="0"/>
          <a:stretch/>
        </p:blipFill>
        <p:spPr>
          <a:xfrm>
            <a:off x="4103840" y="1442345"/>
            <a:ext cx="3104177" cy="5021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231112" y="3429000"/>
            <a:ext cx="3872728" cy="6477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LANDMARKS FROM THE LARGEST CONTOUR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 txBox="1"/>
          <p:nvPr>
            <p:ph type="title"/>
          </p:nvPr>
        </p:nvSpPr>
        <p:spPr>
          <a:xfrm>
            <a:off x="-967525" y="622190"/>
            <a:ext cx="578533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8</a:t>
            </a:r>
            <a:br>
              <a:rPr lang="en-US"/>
            </a:br>
            <a:r>
              <a:rPr lang="en-US"/>
              <a:t>PIXEL TO CM</a:t>
            </a:r>
            <a:br>
              <a:rPr lang="en-US"/>
            </a:br>
            <a:r>
              <a:rPr lang="en-US" sz="1600"/>
              <a:t>(TRAIT MEASURES!)</a:t>
            </a:r>
            <a:endParaRPr/>
          </a:p>
        </p:txBody>
      </p:sp>
      <p:pic>
        <p:nvPicPr>
          <p:cNvPr id="226" name="Google Shape;2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20532"/>
            <a:ext cx="12192000" cy="430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b="0" l="17500" r="66625" t="0"/>
          <a:stretch/>
        </p:blipFill>
        <p:spPr>
          <a:xfrm>
            <a:off x="838200" y="1425387"/>
            <a:ext cx="2164080" cy="481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/>
          <p:nvPr/>
        </p:nvSpPr>
        <p:spPr>
          <a:xfrm>
            <a:off x="1065125" y="1415339"/>
            <a:ext cx="1768510" cy="172301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4833853" y="958507"/>
            <a:ext cx="5990027" cy="933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OF THE INDIVIDUAL ELYTRA: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 TO GROUP (DATA FRAME)</a:t>
            </a:r>
            <a:endParaRPr/>
          </a:p>
        </p:txBody>
      </p:sp>
      <p:cxnSp>
        <p:nvCxnSpPr>
          <p:cNvPr id="235" name="Google Shape;235;p15"/>
          <p:cNvCxnSpPr/>
          <p:nvPr/>
        </p:nvCxnSpPr>
        <p:spPr>
          <a:xfrm flipH="1" rot="10800000">
            <a:off x="3229205" y="1490934"/>
            <a:ext cx="1133930" cy="1484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6" name="Google Shape;236;p15"/>
          <p:cNvSpPr txBox="1"/>
          <p:nvPr>
            <p:ph type="title"/>
          </p:nvPr>
        </p:nvSpPr>
        <p:spPr>
          <a:xfrm>
            <a:off x="-967525" y="622190"/>
            <a:ext cx="578533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8</a:t>
            </a:r>
            <a:br>
              <a:rPr lang="en-US"/>
            </a:br>
            <a:r>
              <a:rPr lang="en-US"/>
              <a:t>PIXEL TO CM</a:t>
            </a:r>
            <a:br>
              <a:rPr lang="en-US"/>
            </a:br>
            <a:r>
              <a:rPr lang="en-US" sz="1600"/>
              <a:t>(TRAIT MEASURES!)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6"/>
          <p:cNvPicPr preferRelativeResize="0"/>
          <p:nvPr/>
        </p:nvPicPr>
        <p:blipFill rotWithShape="1">
          <a:blip r:embed="rId3">
            <a:alphaModFix/>
          </a:blip>
          <a:srcRect b="0" l="17500" r="66625" t="0"/>
          <a:stretch/>
        </p:blipFill>
        <p:spPr>
          <a:xfrm>
            <a:off x="838200" y="1425387"/>
            <a:ext cx="2164080" cy="481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/>
          <p:nvPr/>
        </p:nvSpPr>
        <p:spPr>
          <a:xfrm>
            <a:off x="1306285" y="1567543"/>
            <a:ext cx="1296237" cy="311499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4833853" y="958507"/>
            <a:ext cx="5990027" cy="933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CODE OF THE INDIVIDUAL ELYTRA: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LINKS TO GROUP (DATA FRAME)</a:t>
            </a:r>
            <a:endParaRPr/>
          </a:p>
        </p:txBody>
      </p:sp>
      <p:cxnSp>
        <p:nvCxnSpPr>
          <p:cNvPr id="245" name="Google Shape;245;p16"/>
          <p:cNvCxnSpPr/>
          <p:nvPr/>
        </p:nvCxnSpPr>
        <p:spPr>
          <a:xfrm>
            <a:off x="2903400" y="1783582"/>
            <a:ext cx="1668600" cy="68831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6" name="Google Shape;246;p16"/>
          <p:cNvSpPr txBox="1"/>
          <p:nvPr/>
        </p:nvSpPr>
        <p:spPr>
          <a:xfrm>
            <a:off x="4938123" y="2218173"/>
            <a:ext cx="5990027" cy="933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TRAIT MEASUREMENTS IN PIXELS</a:t>
            </a:r>
            <a:b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VERTICAL </a:t>
            </a:r>
            <a:b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b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HORIZONTAL DISTANCES</a:t>
            </a:r>
            <a:endParaRPr sz="2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6"/>
          <p:cNvSpPr txBox="1"/>
          <p:nvPr>
            <p:ph type="title"/>
          </p:nvPr>
        </p:nvSpPr>
        <p:spPr>
          <a:xfrm>
            <a:off x="-967525" y="622190"/>
            <a:ext cx="578533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8</a:t>
            </a:r>
            <a:br>
              <a:rPr lang="en-US"/>
            </a:br>
            <a:r>
              <a:rPr lang="en-US"/>
              <a:t>PIXEL TO CM</a:t>
            </a:r>
            <a:br>
              <a:rPr lang="en-US"/>
            </a:br>
            <a:r>
              <a:rPr lang="en-US" sz="1600"/>
              <a:t>(TRAIT MEASURES!)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3">
            <a:alphaModFix/>
          </a:blip>
          <a:srcRect b="0" l="17500" r="66625" t="0"/>
          <a:stretch/>
        </p:blipFill>
        <p:spPr>
          <a:xfrm>
            <a:off x="838200" y="1425387"/>
            <a:ext cx="2164080" cy="481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>
            <a:off x="1272121" y="1858945"/>
            <a:ext cx="1296237" cy="190919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4833853" y="958507"/>
            <a:ext cx="5990027" cy="933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CODE OF THE INDIVIDUAL ELYTRA: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LINKS TO GROUP (DATA FRAME)</a:t>
            </a:r>
            <a:endParaRPr/>
          </a:p>
        </p:txBody>
      </p:sp>
      <p:sp>
        <p:nvSpPr>
          <p:cNvPr id="256" name="Google Shape;256;p17"/>
          <p:cNvSpPr txBox="1"/>
          <p:nvPr/>
        </p:nvSpPr>
        <p:spPr>
          <a:xfrm>
            <a:off x="4938123" y="2218173"/>
            <a:ext cx="5990027" cy="933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TRAIT MEASUREMENTS IN PIXELS</a:t>
            </a:r>
            <a:br>
              <a:rPr lang="en-US" sz="28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MAX VERTICAL </a:t>
            </a:r>
            <a:br>
              <a:rPr lang="en-US" sz="17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br>
              <a:rPr lang="en-US" sz="17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HORIZONTAL DISTANCES</a:t>
            </a:r>
            <a:endParaRPr sz="2800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7"/>
          <p:cNvPicPr preferRelativeResize="0"/>
          <p:nvPr/>
        </p:nvPicPr>
        <p:blipFill rotWithShape="1">
          <a:blip r:embed="rId4">
            <a:alphaModFix/>
          </a:blip>
          <a:srcRect b="0" l="23685" r="33838" t="0"/>
          <a:stretch/>
        </p:blipFill>
        <p:spPr>
          <a:xfrm>
            <a:off x="6905659" y="3151932"/>
            <a:ext cx="2054954" cy="357412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/>
          <p:nvPr/>
        </p:nvSpPr>
        <p:spPr>
          <a:xfrm>
            <a:off x="7363097" y="4531807"/>
            <a:ext cx="1296237" cy="1524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17"/>
          <p:cNvCxnSpPr/>
          <p:nvPr/>
        </p:nvCxnSpPr>
        <p:spPr>
          <a:xfrm>
            <a:off x="2903400" y="1783582"/>
            <a:ext cx="3808899" cy="274822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0" name="Google Shape;260;p17"/>
          <p:cNvSpPr txBox="1"/>
          <p:nvPr>
            <p:ph type="title"/>
          </p:nvPr>
        </p:nvSpPr>
        <p:spPr>
          <a:xfrm>
            <a:off x="-967525" y="622190"/>
            <a:ext cx="578533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8</a:t>
            </a:r>
            <a:br>
              <a:rPr lang="en-US"/>
            </a:br>
            <a:r>
              <a:rPr lang="en-US"/>
              <a:t>PIXEL TO CM</a:t>
            </a:r>
            <a:br>
              <a:rPr lang="en-US"/>
            </a:br>
            <a:r>
              <a:rPr lang="en-US" sz="1600"/>
              <a:t>(TRAIT MEASURES!)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8"/>
          <p:cNvPicPr preferRelativeResize="0"/>
          <p:nvPr/>
        </p:nvPicPr>
        <p:blipFill rotWithShape="1">
          <a:blip r:embed="rId3">
            <a:alphaModFix/>
          </a:blip>
          <a:srcRect b="0" l="17500" r="66625" t="0"/>
          <a:stretch/>
        </p:blipFill>
        <p:spPr>
          <a:xfrm>
            <a:off x="838200" y="1425387"/>
            <a:ext cx="2164080" cy="481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8"/>
          <p:cNvSpPr/>
          <p:nvPr/>
        </p:nvSpPr>
        <p:spPr>
          <a:xfrm>
            <a:off x="1272121" y="2110154"/>
            <a:ext cx="1296237" cy="512466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4833853" y="958507"/>
            <a:ext cx="5990027" cy="933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OF THE INDIVIDUAL ELYTRA: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 TO GROUP (DATA FRAME)</a:t>
            </a:r>
            <a:endParaRPr/>
          </a:p>
        </p:txBody>
      </p:sp>
      <p:sp>
        <p:nvSpPr>
          <p:cNvPr id="269" name="Google Shape;269;p18"/>
          <p:cNvSpPr txBox="1"/>
          <p:nvPr/>
        </p:nvSpPr>
        <p:spPr>
          <a:xfrm>
            <a:off x="4938123" y="2218173"/>
            <a:ext cx="5990027" cy="933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TRAIT MEASUREMENTS IN PIXELS</a:t>
            </a:r>
            <a:b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VERTICAL </a:t>
            </a:r>
            <a:b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b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HORIZONTAL DISTANCES</a:t>
            </a:r>
            <a:endParaRPr sz="2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8"/>
          <p:cNvPicPr preferRelativeResize="0"/>
          <p:nvPr/>
        </p:nvPicPr>
        <p:blipFill rotWithShape="1">
          <a:blip r:embed="rId4">
            <a:alphaModFix/>
          </a:blip>
          <a:srcRect b="0" l="23685" r="33838" t="0"/>
          <a:stretch/>
        </p:blipFill>
        <p:spPr>
          <a:xfrm>
            <a:off x="6905659" y="3151932"/>
            <a:ext cx="2054954" cy="357412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/>
          <p:nvPr/>
        </p:nvSpPr>
        <p:spPr>
          <a:xfrm>
            <a:off x="7363097" y="4531807"/>
            <a:ext cx="1296237" cy="1524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>
            <p:ph type="title"/>
          </p:nvPr>
        </p:nvSpPr>
        <p:spPr>
          <a:xfrm>
            <a:off x="-967525" y="622190"/>
            <a:ext cx="578533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8</a:t>
            </a:r>
            <a:br>
              <a:rPr lang="en-US"/>
            </a:br>
            <a:r>
              <a:rPr lang="en-US"/>
              <a:t>PIXEL TO CM</a:t>
            </a:r>
            <a:br>
              <a:rPr lang="en-US"/>
            </a:br>
            <a:r>
              <a:rPr lang="en-US" sz="1600"/>
              <a:t>(TRAIT MEASURES!)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9" y="208439"/>
            <a:ext cx="9566787" cy="29402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6883" y="3440288"/>
            <a:ext cx="6950485" cy="31207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19"/>
          <p:cNvPicPr preferRelativeResize="0"/>
          <p:nvPr/>
        </p:nvPicPr>
        <p:blipFill rotWithShape="1">
          <a:blip r:embed="rId5">
            <a:alphaModFix/>
          </a:blip>
          <a:srcRect b="0" l="17500" r="66625" t="0"/>
          <a:stretch/>
        </p:blipFill>
        <p:spPr>
          <a:xfrm>
            <a:off x="369806" y="3440288"/>
            <a:ext cx="1448844" cy="322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/>
          <p:nvPr/>
        </p:nvSpPr>
        <p:spPr>
          <a:xfrm>
            <a:off x="674696" y="3902645"/>
            <a:ext cx="839064" cy="343094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2227379" y="207646"/>
            <a:ext cx="1252993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WHY?</a:t>
            </a:r>
            <a:endParaRPr/>
          </a:p>
        </p:txBody>
      </p:sp>
      <p:sp>
        <p:nvSpPr>
          <p:cNvPr id="114" name="Google Shape;114;p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oup of black bugs on a wooden board&#10;&#10;Description automatically generated" id="115" name="Google Shape;115;p2"/>
          <p:cNvPicPr preferRelativeResize="0"/>
          <p:nvPr/>
        </p:nvPicPr>
        <p:blipFill rotWithShape="1">
          <a:blip r:embed="rId3">
            <a:alphaModFix/>
          </a:blip>
          <a:srcRect b="0" l="247" r="247" t="0"/>
          <a:stretch/>
        </p:blipFill>
        <p:spPr>
          <a:xfrm>
            <a:off x="1209104" y="718507"/>
            <a:ext cx="3289541" cy="296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631" y="4369863"/>
            <a:ext cx="3601980" cy="23516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/>
          <p:nvPr/>
        </p:nvSpPr>
        <p:spPr>
          <a:xfrm rot="5400000">
            <a:off x="2617639" y="2597591"/>
            <a:ext cx="351963" cy="285659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p20"/>
          <p:cNvSpPr txBox="1"/>
          <p:nvPr>
            <p:ph type="title"/>
          </p:nvPr>
        </p:nvSpPr>
        <p:spPr>
          <a:xfrm>
            <a:off x="-605785" y="351512"/>
            <a:ext cx="578533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EXTRA!!</a:t>
            </a:r>
            <a:br>
              <a:rPr lang="en-US"/>
            </a:br>
            <a:r>
              <a:rPr lang="en-US"/>
              <a:t>TEXTURE</a:t>
            </a:r>
            <a:endParaRPr/>
          </a:p>
        </p:txBody>
      </p:sp>
      <p:sp>
        <p:nvSpPr>
          <p:cNvPr id="289" name="Google Shape;289;p20"/>
          <p:cNvSpPr txBox="1"/>
          <p:nvPr/>
        </p:nvSpPr>
        <p:spPr>
          <a:xfrm>
            <a:off x="341643" y="1093485"/>
            <a:ext cx="4059534" cy="933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HISTOGRAM EQUALIZATION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CLATHE: GET RID OF LIGHT EFFECTS</a:t>
            </a:r>
            <a:endParaRPr/>
          </a:p>
        </p:txBody>
      </p:sp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5405" y="2120202"/>
            <a:ext cx="8727189" cy="449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>
            <p:ph type="title"/>
          </p:nvPr>
        </p:nvSpPr>
        <p:spPr>
          <a:xfrm>
            <a:off x="3094643" y="934065"/>
            <a:ext cx="2256624" cy="541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LEFT TO DO</a:t>
            </a:r>
            <a:endParaRPr/>
          </a:p>
        </p:txBody>
      </p:sp>
      <p:sp>
        <p:nvSpPr>
          <p:cNvPr id="297" name="Google Shape;297;p21"/>
          <p:cNvSpPr txBox="1"/>
          <p:nvPr>
            <p:ph idx="1" type="body"/>
          </p:nvPr>
        </p:nvSpPr>
        <p:spPr>
          <a:xfrm>
            <a:off x="599768" y="1745138"/>
            <a:ext cx="7246375" cy="4699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lang="en-US" sz="2400">
                <a:latin typeface="Arial"/>
                <a:ea typeface="Arial"/>
                <a:cs typeface="Arial"/>
                <a:sym typeface="Arial"/>
              </a:rPr>
              <a:t>Correct elytra segmentation</a:t>
            </a:r>
            <a:br>
              <a:rPr b="0" lang="en-US" sz="2400">
                <a:latin typeface="Arial"/>
                <a:ea typeface="Arial"/>
                <a:cs typeface="Arial"/>
                <a:sym typeface="Arial"/>
              </a:rPr>
            </a:br>
            <a:r>
              <a:rPr b="0" lang="en-US">
                <a:latin typeface="Arial"/>
                <a:ea typeface="Arial"/>
                <a:cs typeface="Arial"/>
                <a:sym typeface="Arial"/>
              </a:rPr>
              <a:t>(Get the elytra that were segmented correctly to create an annotation dataset and train the model)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lang="en-US" sz="2400">
                <a:latin typeface="Arial"/>
                <a:ea typeface="Arial"/>
                <a:cs typeface="Arial"/>
                <a:sym typeface="Arial"/>
              </a:rPr>
              <a:t>Apply the “refined” model to all pictures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lang="en-US" sz="2400">
                <a:latin typeface="Arial"/>
                <a:ea typeface="Arial"/>
                <a:cs typeface="Arial"/>
                <a:sym typeface="Arial"/>
              </a:rPr>
              <a:t>Compare the results to the measurements made manually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lang="en-US" sz="2400">
                <a:latin typeface="Arial"/>
                <a:ea typeface="Arial"/>
                <a:cs typeface="Arial"/>
                <a:sym typeface="Arial"/>
              </a:rPr>
              <a:t>More beetles? (yes please)</a:t>
            </a:r>
            <a:endParaRPr/>
          </a:p>
        </p:txBody>
      </p:sp>
      <p:sp>
        <p:nvSpPr>
          <p:cNvPr id="298" name="Google Shape;298;p21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5750" y="3706576"/>
            <a:ext cx="3009996" cy="301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1128" y="67979"/>
            <a:ext cx="1764618" cy="346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6" name="Google Shape;306;p22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7" name="Google Shape;307;p22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-169164" lvl="0" marL="2834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8" name="Google Shape;308;p22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-169164" lvl="0" marL="2834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-169164" lvl="0" marL="2834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0" name="Google Shape;330;p24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-169164" lvl="0" marL="2834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0" name="Google Shape;340;p25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>
            <p:ph type="title"/>
          </p:nvPr>
        </p:nvSpPr>
        <p:spPr>
          <a:xfrm>
            <a:off x="137949" y="116362"/>
            <a:ext cx="297454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WHAT WE DID</a:t>
            </a:r>
            <a:endParaRPr/>
          </a:p>
        </p:txBody>
      </p:sp>
      <p:sp>
        <p:nvSpPr>
          <p:cNvPr id="347" name="Google Shape;347;p2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7222" y="1483994"/>
            <a:ext cx="2411816" cy="43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1662" y="848996"/>
            <a:ext cx="35623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4049" y="3333114"/>
            <a:ext cx="345757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879" y="661035"/>
            <a:ext cx="3128471" cy="58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 txBox="1"/>
          <p:nvPr>
            <p:ph type="title"/>
          </p:nvPr>
        </p:nvSpPr>
        <p:spPr>
          <a:xfrm>
            <a:off x="137949" y="116362"/>
            <a:ext cx="297454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WHAT WE DID</a:t>
            </a:r>
            <a:endParaRPr/>
          </a:p>
        </p:txBody>
      </p:sp>
      <p:sp>
        <p:nvSpPr>
          <p:cNvPr id="358" name="Google Shape;358;p27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552" y="857362"/>
            <a:ext cx="10373350" cy="559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137949" y="116362"/>
            <a:ext cx="377365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WHAT WE’VE GOT</a:t>
            </a:r>
            <a:endParaRPr/>
          </a:p>
        </p:txBody>
      </p:sp>
      <p:sp>
        <p:nvSpPr>
          <p:cNvPr id="366" name="Google Shape;366;p28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THE POWER OF COMMUNICATION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2227379" y="207646"/>
            <a:ext cx="1252993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WHY?</a:t>
            </a:r>
            <a:endParaRPr/>
          </a:p>
        </p:txBody>
      </p:sp>
      <p:sp>
        <p:nvSpPr>
          <p:cNvPr id="124" name="Google Shape;124;p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oup of black bugs on a wooden board&#10;&#10;Description automatically generated"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247" r="247" t="0"/>
          <a:stretch/>
        </p:blipFill>
        <p:spPr>
          <a:xfrm>
            <a:off x="1209104" y="718507"/>
            <a:ext cx="3289541" cy="296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631" y="4369863"/>
            <a:ext cx="3601980" cy="235161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/>
          <p:nvPr/>
        </p:nvSpPr>
        <p:spPr>
          <a:xfrm rot="5400000">
            <a:off x="2617639" y="2597591"/>
            <a:ext cx="351963" cy="285659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3640" y="390525"/>
            <a:ext cx="5334000" cy="60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4389120" y="1554480"/>
            <a:ext cx="3799840" cy="3535680"/>
          </a:xfrm>
          <a:custGeom>
            <a:rect b="b" l="l" r="r" t="t"/>
            <a:pathLst>
              <a:path extrusionOk="0" h="3535680" w="4155440">
                <a:moveTo>
                  <a:pt x="0" y="3535680"/>
                </a:moveTo>
                <a:lnTo>
                  <a:pt x="1849120" y="193040"/>
                </a:lnTo>
                <a:lnTo>
                  <a:pt x="1849120" y="193040"/>
                </a:lnTo>
                <a:cubicBezTo>
                  <a:pt x="2233507" y="160867"/>
                  <a:pt x="4021667" y="57573"/>
                  <a:pt x="415544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OVERCOMING NERVOUSNESS</a:t>
            </a:r>
            <a:endParaRPr/>
          </a:p>
        </p:txBody>
      </p:sp>
      <p:pic>
        <p:nvPicPr>
          <p:cNvPr descr="A person stretching in a gym" id="379" name="Google Shape;379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" r="44" t="0"/>
          <a:stretch/>
        </p:blipFill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30"/>
          <p:cNvCxnSpPr/>
          <p:nvPr/>
        </p:nvCxnSpPr>
        <p:spPr>
          <a:xfrm rot="10800000">
            <a:off x="0" y="254643"/>
            <a:ext cx="6096000" cy="85576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ENGAGING THE AUDIENCE</a:t>
            </a:r>
            <a:endParaRPr/>
          </a:p>
        </p:txBody>
      </p:sp>
      <p:sp>
        <p:nvSpPr>
          <p:cNvPr id="387" name="Google Shape;387;p31"/>
          <p:cNvSpPr txBox="1"/>
          <p:nvPr>
            <p:ph idx="1" type="body"/>
          </p:nvPr>
        </p:nvSpPr>
        <p:spPr>
          <a:xfrm>
            <a:off x="1322388" y="2763078"/>
            <a:ext cx="7288212" cy="340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Techniques for connecting 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Make eye contact with your audience to create a sense of intimacy and involvement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Weave relatable stories into your presentation using narratives that make your message memorable and impactful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Encourage questions and provide thoughtful responses to enhance audience participation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Use live polls or surveys to gather audience opinions, promoting engagement and making sure the audience feel involved</a:t>
            </a:r>
            <a:endParaRPr/>
          </a:p>
        </p:txBody>
      </p:sp>
      <p:sp>
        <p:nvSpPr>
          <p:cNvPr id="388" name="Google Shape;388;p31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 txBox="1"/>
          <p:nvPr>
            <p:ph type="ctrTitle"/>
          </p:nvPr>
        </p:nvSpPr>
        <p:spPr>
          <a:xfrm>
            <a:off x="6991350" y="406400"/>
            <a:ext cx="4179570" cy="34579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SELECTING VISUAL AIDS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>
            <p:ph type="title"/>
          </p:nvPr>
        </p:nvSpPr>
        <p:spPr>
          <a:xfrm>
            <a:off x="2933700" y="568961"/>
            <a:ext cx="8420100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EFFECTIVE DELIVERY TECHNIQUES</a:t>
            </a:r>
            <a:endParaRPr/>
          </a:p>
        </p:txBody>
      </p:sp>
      <p:sp>
        <p:nvSpPr>
          <p:cNvPr id="401" name="Google Shape;401;p33"/>
          <p:cNvSpPr txBox="1"/>
          <p:nvPr>
            <p:ph idx="1" type="body"/>
          </p:nvPr>
        </p:nvSpPr>
        <p:spPr>
          <a:xfrm>
            <a:off x="2933700" y="2797255"/>
            <a:ext cx="3924300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Voice modulation</a:t>
            </a:r>
            <a:endParaRPr/>
          </a:p>
        </p:txBody>
      </p:sp>
      <p:sp>
        <p:nvSpPr>
          <p:cNvPr id="402" name="Google Shape;402;p33"/>
          <p:cNvSpPr txBox="1"/>
          <p:nvPr>
            <p:ph idx="2" type="body"/>
          </p:nvPr>
        </p:nvSpPr>
        <p:spPr>
          <a:xfrm>
            <a:off x="2933700" y="3251596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This is a powerful tool in public speaking. It involves varying pitch, tone, and volume to convey emotion, emphasize points, and maintain interest: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Pitch variation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Tone inflection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Volume control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 txBox="1"/>
          <p:nvPr>
            <p:ph idx="3" type="body"/>
          </p:nvPr>
        </p:nvSpPr>
        <p:spPr>
          <a:xfrm>
            <a:off x="7410173" y="2797255"/>
            <a:ext cx="3943627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Body language</a:t>
            </a:r>
            <a:endParaRPr/>
          </a:p>
        </p:txBody>
      </p:sp>
      <p:sp>
        <p:nvSpPr>
          <p:cNvPr id="404" name="Google Shape;404;p33"/>
          <p:cNvSpPr txBox="1"/>
          <p:nvPr>
            <p:ph idx="4" type="body"/>
          </p:nvPr>
        </p:nvSpPr>
        <p:spPr>
          <a:xfrm>
            <a:off x="7410173" y="3251595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Effective body language enhances your message, making it more impactful and memorable: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Meaningful eye contact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Purposeful gestures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Maintain good posture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Control your expressions</a:t>
            </a:r>
            <a:endParaRPr/>
          </a:p>
        </p:txBody>
      </p:sp>
      <p:sp>
        <p:nvSpPr>
          <p:cNvPr id="405" name="Google Shape;405;p3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NAVIGATING Q&amp;A SESSIONS</a:t>
            </a:r>
            <a:endParaRPr/>
          </a:p>
        </p:txBody>
      </p:sp>
      <p:sp>
        <p:nvSpPr>
          <p:cNvPr id="412" name="Google Shape;412;p34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Preparing for questions</a:t>
            </a:r>
            <a:endParaRPr/>
          </a:p>
        </p:txBody>
      </p:sp>
      <p:sp>
        <p:nvSpPr>
          <p:cNvPr id="413" name="Google Shape;413;p34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-283464" lvl="0" marL="2834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/>
              <a:t>Know your material in advance</a:t>
            </a:r>
            <a:endParaRPr/>
          </a:p>
          <a:p>
            <a:pPr indent="-283464" lvl="0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/>
              <a:t>Anticipate common questions</a:t>
            </a:r>
            <a:endParaRPr/>
          </a:p>
          <a:p>
            <a:pPr indent="-283464" lvl="0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/>
              <a:t>Rehearse your responses</a:t>
            </a:r>
            <a:endParaRPr/>
          </a:p>
        </p:txBody>
      </p:sp>
      <p:sp>
        <p:nvSpPr>
          <p:cNvPr id="414" name="Google Shape;414;p34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Maintaining composure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5" name="Google Shape;415;p34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Maintaining composure during the Q&amp;A session is essential for projecting confidence and authority. Consider the following tips for staying composed: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Stay calm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Actively listen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Pause and reflect</a:t>
            </a:r>
            <a:endParaRPr/>
          </a:p>
          <a:p>
            <a:pPr indent="-283464" lvl="1" marL="28346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Maintain eye contact</a:t>
            </a:r>
            <a:endParaRPr/>
          </a:p>
        </p:txBody>
      </p:sp>
      <p:sp>
        <p:nvSpPr>
          <p:cNvPr id="416" name="Google Shape;416;p34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/>
          <p:nvPr>
            <p:ph type="title"/>
          </p:nvPr>
        </p:nvSpPr>
        <p:spPr>
          <a:xfrm>
            <a:off x="5476874" y="1671639"/>
            <a:ext cx="5884027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SPEAKING IMPACT</a:t>
            </a:r>
            <a:endParaRPr/>
          </a:p>
        </p:txBody>
      </p:sp>
      <p:pic>
        <p:nvPicPr>
          <p:cNvPr descr="A person smiling with a shadow on the wall" id="423" name="Google Shape;423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2" r="111" t="0"/>
          <a:stretch/>
        </p:blipFill>
        <p:spPr>
          <a:xfrm>
            <a:off x="-28230" y="-9144"/>
            <a:ext cx="5481955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5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35"/>
          <p:cNvSpPr txBox="1"/>
          <p:nvPr>
            <p:ph idx="1" type="body"/>
          </p:nvPr>
        </p:nvSpPr>
        <p:spPr>
          <a:xfrm>
            <a:off x="5453725" y="3660774"/>
            <a:ext cx="5907176" cy="253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Your ability to communicate effectively will leave a lasting impact on your audience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Effectively communicating involves not only delivering a message but also resonating with the experiences, values, and emotions of those listening </a:t>
            </a:r>
            <a:endParaRPr/>
          </a:p>
        </p:txBody>
      </p:sp>
      <p:cxnSp>
        <p:nvCxnSpPr>
          <p:cNvPr id="426" name="Google Shape;426;p35"/>
          <p:cNvCxnSpPr/>
          <p:nvPr/>
        </p:nvCxnSpPr>
        <p:spPr>
          <a:xfrm rot="10800000">
            <a:off x="0" y="876300"/>
            <a:ext cx="5246255" cy="170988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>
            <p:ph type="title"/>
          </p:nvPr>
        </p:nvSpPr>
        <p:spPr>
          <a:xfrm>
            <a:off x="838201" y="895350"/>
            <a:ext cx="3247662" cy="1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DYNAMIC </a:t>
            </a:r>
            <a:br>
              <a:rPr lang="en-US"/>
            </a:br>
            <a:r>
              <a:rPr lang="en-US"/>
              <a:t>DELIVERY</a:t>
            </a:r>
            <a:endParaRPr/>
          </a:p>
        </p:txBody>
      </p:sp>
      <p:sp>
        <p:nvSpPr>
          <p:cNvPr id="433" name="Google Shape;433;p36"/>
          <p:cNvSpPr txBox="1"/>
          <p:nvPr>
            <p:ph idx="1" type="body"/>
          </p:nvPr>
        </p:nvSpPr>
        <p:spPr>
          <a:xfrm>
            <a:off x="838200" y="2813049"/>
            <a:ext cx="3247662" cy="32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Learn to infuse energy into your delivery to leave a lasting impression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One of the goals of effective communication is to motivate your audience</a:t>
            </a:r>
            <a:endParaRPr/>
          </a:p>
        </p:txBody>
      </p:sp>
      <p:graphicFrame>
        <p:nvGraphicFramePr>
          <p:cNvPr id="434" name="Google Shape;434;p36"/>
          <p:cNvGraphicFramePr/>
          <p:nvPr/>
        </p:nvGraphicFramePr>
        <p:xfrm>
          <a:off x="4216400" y="895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{E60416BA-97DD-41F4-B023-40CEE78FC7FB}</a:tableStyleId>
              </a:tblPr>
              <a:tblGrid>
                <a:gridCol w="1784350"/>
                <a:gridCol w="1784350"/>
                <a:gridCol w="1784350"/>
                <a:gridCol w="1784350"/>
              </a:tblGrid>
              <a:tr h="810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/>
                        <a:t>METRIC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/>
                        <a:t>MEASUREMENT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/>
                        <a:t>TARGET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/>
                        <a:t>ACTUAL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3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Audience attendance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# of attendees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150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120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3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Engagement duration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Minutes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60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75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87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Q&amp;A interaction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# of questions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3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Positive feedback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Percentage (%)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199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Rate of information retention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Percentage (%)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35" name="Google Shape;435;p3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FINAL TIPS &amp; TAKEAWAYS</a:t>
            </a:r>
            <a:endParaRPr/>
          </a:p>
        </p:txBody>
      </p:sp>
      <p:sp>
        <p:nvSpPr>
          <p:cNvPr id="442" name="Google Shape;442;p37"/>
          <p:cNvSpPr txBox="1"/>
          <p:nvPr>
            <p:ph idx="1" type="body"/>
          </p:nvPr>
        </p:nvSpPr>
        <p:spPr>
          <a:xfrm>
            <a:off x="838200" y="2705177"/>
            <a:ext cx="5733772" cy="44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Practice makes perfect</a:t>
            </a:r>
            <a:endParaRPr/>
          </a:p>
        </p:txBody>
      </p:sp>
      <p:sp>
        <p:nvSpPr>
          <p:cNvPr id="443" name="Google Shape;443;p37"/>
          <p:cNvSpPr txBox="1"/>
          <p:nvPr>
            <p:ph idx="2" type="body"/>
          </p:nvPr>
        </p:nvSpPr>
        <p:spPr>
          <a:xfrm>
            <a:off x="838199" y="3154166"/>
            <a:ext cx="5733773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Consistent rehearsal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Strengthen your familiarity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Refine delivery style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Pacing, tone, and emphasis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Timing and transitions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Aim for seamless, professional delivery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Practice audience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Enlist colleagues to listen &amp; provide feedback</a:t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4" name="Google Shape;444;p37"/>
          <p:cNvSpPr txBox="1"/>
          <p:nvPr>
            <p:ph idx="3" type="body"/>
          </p:nvPr>
        </p:nvSpPr>
        <p:spPr>
          <a:xfrm>
            <a:off x="7887108" y="2705177"/>
            <a:ext cx="3943627" cy="44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Continue improving</a:t>
            </a:r>
            <a:endParaRPr/>
          </a:p>
        </p:txBody>
      </p:sp>
      <p:sp>
        <p:nvSpPr>
          <p:cNvPr id="445" name="Google Shape;445;p37"/>
          <p:cNvSpPr txBox="1"/>
          <p:nvPr>
            <p:ph idx="4" type="body"/>
          </p:nvPr>
        </p:nvSpPr>
        <p:spPr>
          <a:xfrm>
            <a:off x="7887107" y="3164867"/>
            <a:ext cx="3943627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Seek feedback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Reflect on performance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Explore new techniques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Set personal goals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Iterate and adapt</a:t>
            </a:r>
            <a:endParaRPr/>
          </a:p>
        </p:txBody>
      </p:sp>
      <p:sp>
        <p:nvSpPr>
          <p:cNvPr id="446" name="Google Shape;44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>
            <p:ph type="title"/>
          </p:nvPr>
        </p:nvSpPr>
        <p:spPr>
          <a:xfrm>
            <a:off x="838200" y="3535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SPEAKING ENGAGEMENT METRICS</a:t>
            </a:r>
            <a:endParaRPr/>
          </a:p>
        </p:txBody>
      </p:sp>
      <p:graphicFrame>
        <p:nvGraphicFramePr>
          <p:cNvPr id="453" name="Google Shape;453;p38"/>
          <p:cNvGraphicFramePr/>
          <p:nvPr/>
        </p:nvGraphicFramePr>
        <p:xfrm>
          <a:off x="838200" y="2111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{E60416BA-97DD-41F4-B023-40CEE78FC7FB}</a:tableStyleId>
              </a:tblPr>
              <a:tblGrid>
                <a:gridCol w="3434000"/>
                <a:gridCol w="2450900"/>
                <a:gridCol w="2375950"/>
                <a:gridCol w="2254775"/>
              </a:tblGrid>
              <a:tr h="733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/>
                        <a:t>IMPACT FACTOR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/>
                        <a:t>MEASUREMENT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/>
                        <a:t>TARGET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/>
                        <a:t>ACHIEVED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31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Audience interaction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Percentage (%)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88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31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Knowledge retention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Percentage (%)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75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31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Post-presentation surveys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Average rating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4.2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4.5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31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Referral rate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Percentage (%)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12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10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Collaboration opportunities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# of opportunities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54" name="Google Shape;454;p38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61" name="Google Shape;461;p39"/>
          <p:cNvSpPr txBox="1"/>
          <p:nvPr>
            <p:ph idx="1" type="subTitle"/>
          </p:nvPr>
        </p:nvSpPr>
        <p:spPr>
          <a:xfrm>
            <a:off x="4267200" y="3238103"/>
            <a:ext cx="4179570" cy="28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Brita Tamm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502-555-0152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brita@firstupconsultants.com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www.firstupconsultants.com</a:t>
            </a:r>
            <a:endParaRPr/>
          </a:p>
        </p:txBody>
      </p:sp>
      <p:sp>
        <p:nvSpPr>
          <p:cNvPr id="462" name="Google Shape;462;p39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>
            <p:ph type="title"/>
          </p:nvPr>
        </p:nvSpPr>
        <p:spPr>
          <a:xfrm>
            <a:off x="137949" y="116362"/>
            <a:ext cx="297454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THE CHALLENGE</a:t>
            </a:r>
            <a:endParaRPr/>
          </a:p>
        </p:txBody>
      </p:sp>
      <p:sp>
        <p:nvSpPr>
          <p:cNvPr id="136" name="Google Shape;136;p4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oup of bugs on a grid&#10;&#10;Description automatically generated"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660" y="777240"/>
            <a:ext cx="4747260" cy="316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>
            <p:ph type="title"/>
          </p:nvPr>
        </p:nvSpPr>
        <p:spPr>
          <a:xfrm>
            <a:off x="137949" y="116362"/>
            <a:ext cx="297454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THE CHALLENGE</a:t>
            </a:r>
            <a:endParaRPr/>
          </a:p>
        </p:txBody>
      </p:sp>
      <p:pic>
        <p:nvPicPr>
          <p:cNvPr descr="250+ Battery Drain Icon Stock Illustrations, Royalty-Free Vector ..." id="144" name="Google Shape;144;p5"/>
          <p:cNvPicPr preferRelativeResize="0"/>
          <p:nvPr/>
        </p:nvPicPr>
        <p:blipFill rotWithShape="1">
          <a:blip r:embed="rId3">
            <a:alphaModFix/>
          </a:blip>
          <a:srcRect b="7758" l="18277" r="17553" t="9726"/>
          <a:stretch/>
        </p:blipFill>
        <p:spPr>
          <a:xfrm>
            <a:off x="2800717" y="4317866"/>
            <a:ext cx="1727200" cy="2221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bugs on a grid&#10;&#10;Description automatically generated"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660" y="777240"/>
            <a:ext cx="4747260" cy="316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>
            <p:ph type="title"/>
          </p:nvPr>
        </p:nvSpPr>
        <p:spPr>
          <a:xfrm>
            <a:off x="137949" y="116362"/>
            <a:ext cx="2974541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THE CHALLENGE</a:t>
            </a:r>
            <a:endParaRPr/>
          </a:p>
        </p:txBody>
      </p:sp>
      <p:sp>
        <p:nvSpPr>
          <p:cNvPr id="152" name="Google Shape;152;p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250+ Battery Drain Icon Stock Illustrations, Royalty-Free Vector ..." id="153" name="Google Shape;153;p6"/>
          <p:cNvPicPr preferRelativeResize="0"/>
          <p:nvPr/>
        </p:nvPicPr>
        <p:blipFill rotWithShape="1">
          <a:blip r:embed="rId3">
            <a:alphaModFix/>
          </a:blip>
          <a:srcRect b="7758" l="18277" r="17553" t="9726"/>
          <a:stretch/>
        </p:blipFill>
        <p:spPr>
          <a:xfrm>
            <a:off x="2800717" y="4317866"/>
            <a:ext cx="1727200" cy="2221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ergy Boosts Stock Illustrations – 15 Energy Boosts Stock ..." id="154" name="Google Shape;154;p6"/>
          <p:cNvPicPr preferRelativeResize="0"/>
          <p:nvPr/>
        </p:nvPicPr>
        <p:blipFill rotWithShape="1">
          <a:blip r:embed="rId4">
            <a:alphaModFix/>
          </a:blip>
          <a:srcRect b="13926" l="12370" r="19481" t="14667"/>
          <a:stretch/>
        </p:blipFill>
        <p:spPr>
          <a:xfrm>
            <a:off x="7571369" y="4317866"/>
            <a:ext cx="2119670" cy="2221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bugs on a grid&#10;&#10;Description automatically generated" id="155" name="Google Shape;15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6660" y="777240"/>
            <a:ext cx="4747260" cy="3164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 Magic Wand Icon Stock Clipart | Royalty-Free | FreeImages" id="156" name="Google Shape;156;p6"/>
          <p:cNvPicPr preferRelativeResize="0"/>
          <p:nvPr/>
        </p:nvPicPr>
        <p:blipFill rotWithShape="1">
          <a:blip r:embed="rId6">
            <a:alphaModFix/>
          </a:blip>
          <a:srcRect b="8740" l="0" r="0" t="0"/>
          <a:stretch/>
        </p:blipFill>
        <p:spPr>
          <a:xfrm>
            <a:off x="6889058" y="777240"/>
            <a:ext cx="3484292" cy="294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0" y="573904"/>
            <a:ext cx="4228755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1</a:t>
            </a:r>
            <a:br>
              <a:rPr lang="en-US"/>
            </a:br>
            <a:r>
              <a:rPr lang="en-US"/>
              <a:t>ISOLATE BEETLE AND BAR </a:t>
            </a:r>
            <a:br>
              <a:rPr lang="en-US"/>
            </a:br>
            <a:r>
              <a:rPr lang="en-US" sz="1800"/>
              <a:t>(MODEL TRAINING)</a:t>
            </a:r>
            <a:endParaRPr/>
          </a:p>
        </p:txBody>
      </p:sp>
      <p:pic>
        <p:nvPicPr>
          <p:cNvPr descr="A group of black bugs on toothpicks&#10;&#10;Description automatically generated"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40" y="1632635"/>
            <a:ext cx="5389092" cy="359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4">
            <a:alphaModFix/>
          </a:blip>
          <a:srcRect b="0" l="7148" r="14959" t="0"/>
          <a:stretch/>
        </p:blipFill>
        <p:spPr>
          <a:xfrm>
            <a:off x="6634480" y="1245393"/>
            <a:ext cx="5110480" cy="4367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>
            <p:ph type="title"/>
          </p:nvPr>
        </p:nvSpPr>
        <p:spPr>
          <a:xfrm>
            <a:off x="138604" y="624362"/>
            <a:ext cx="4099099" cy="5108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2</a:t>
            </a:r>
            <a:br>
              <a:rPr lang="en-US"/>
            </a:br>
            <a:r>
              <a:rPr lang="en-US"/>
              <a:t>SEGMENT BEETLE </a:t>
            </a:r>
            <a:br>
              <a:rPr lang="en-US"/>
            </a:br>
            <a:r>
              <a:rPr lang="en-US" sz="1800"/>
              <a:t>(SAM – SEGMENT ANYTHING MODEL)</a:t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909" y="1538830"/>
            <a:ext cx="3224981" cy="394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5432" y="1659338"/>
            <a:ext cx="3063600" cy="375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967" y="1525357"/>
            <a:ext cx="3155303" cy="3860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1170288" y="170219"/>
            <a:ext cx="3971982" cy="11005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WHAT WE DID – 3</a:t>
            </a:r>
            <a:br>
              <a:rPr lang="en-US"/>
            </a:br>
            <a:r>
              <a:rPr lang="en-US"/>
              <a:t>SEGMENT ELYTRA</a:t>
            </a:r>
            <a:br>
              <a:rPr lang="en-US"/>
            </a:br>
            <a:r>
              <a:rPr lang="en-US" sz="1600"/>
              <a:t>(SAM – SEGMENT ANYTHING MODEL)</a:t>
            </a:r>
            <a:endParaRPr/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013" y="1361932"/>
            <a:ext cx="3156153" cy="477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2261" y="1415777"/>
            <a:ext cx="3850009" cy="472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7105680" y="170218"/>
            <a:ext cx="3971982" cy="11005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WE DID – 4</a:t>
            </a:r>
            <a:b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RECTANGLE ELYTRA</a:t>
            </a:r>
            <a:b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(SAM – SEGMENT ANYTHING MODEL)</a:t>
            </a:r>
            <a:endParaRPr sz="2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2024-08-14T23:46:22Z</dcterms:created>
  <dc:creator>Fluck Essig, Isadora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